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0A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408" y="-20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5/27/2014</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rgbClr val="9E0A0F"/>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a:prstGeom prst="rect">
            <a:avLst/>
          </a:prstGeo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5/27/2014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5/27/2014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5/27/2014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5/27/2014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5/27/2014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5/27/2014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5/27/2014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5/27/2014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5/27/2014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5/27/2014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5/27/2014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5/27/2014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5/27/2014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5/27/2014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5/27/2014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5/27/2014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10352540" y="295729"/>
            <a:ext cx="838199" cy="767687"/>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5/27/2014</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rgbClr val="9E0A0F"/>
          </a:solidFill>
          <a:ln>
            <a:noFill/>
          </a:ln>
        </p:spPr>
        <p:style>
          <a:lnRef idx="1">
            <a:schemeClr val="accent1"/>
          </a:lnRef>
          <a:fillRef idx="3">
            <a:schemeClr val="accent1"/>
          </a:fillRef>
          <a:effectRef idx="2">
            <a:schemeClr val="accent1"/>
          </a:effectRef>
          <a:fontRef idx="minor">
            <a:schemeClr val="lt1"/>
          </a:fontRef>
        </p:style>
      </p:sp>
      <p:pic>
        <p:nvPicPr>
          <p:cNvPr id="7" name="Picture 6"/>
          <p:cNvPicPr>
            <a:picLocks noChangeAspect="1"/>
          </p:cNvPicPr>
          <p:nvPr userDrawn="1"/>
        </p:nvPicPr>
        <p:blipFill>
          <a:blip r:embed="rId20"/>
          <a:stretch>
            <a:fillRect/>
          </a:stretch>
        </p:blipFill>
        <p:spPr>
          <a:xfrm>
            <a:off x="10606834" y="651233"/>
            <a:ext cx="314513" cy="3795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timing>
    <p:tnLst>
      <p:par>
        <p:cTn id="1" dur="indefinite" restart="never" nodeType="tmRoot"/>
      </p:par>
    </p:tnLst>
  </p:timing>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SATEXTBOOKS.NET</a:t>
            </a:r>
            <a:endParaRPr lang="en-US" dirty="0"/>
          </a:p>
        </p:txBody>
      </p:sp>
      <p:sp>
        <p:nvSpPr>
          <p:cNvPr id="3" name="Subtitle 2"/>
          <p:cNvSpPr>
            <a:spLocks noGrp="1"/>
          </p:cNvSpPr>
          <p:nvPr>
            <p:ph type="subTitle" idx="1"/>
          </p:nvPr>
        </p:nvSpPr>
        <p:spPr/>
        <p:txBody>
          <a:bodyPr/>
          <a:lstStyle/>
          <a:p>
            <a:r>
              <a:rPr lang="en-US" dirty="0" smtClean="0">
                <a:solidFill>
                  <a:schemeClr val="bg1">
                    <a:lumMod val="65000"/>
                  </a:schemeClr>
                </a:solidFill>
              </a:rPr>
              <a:t>PRODUCT OF SAPNET</a:t>
            </a:r>
            <a:endParaRPr lang="en-US" dirty="0">
              <a:solidFill>
                <a:schemeClr val="bg1">
                  <a:lumMod val="65000"/>
                </a:schemeClr>
              </a:solidFill>
            </a:endParaRPr>
          </a:p>
        </p:txBody>
      </p:sp>
      <p:pic>
        <p:nvPicPr>
          <p:cNvPr id="4" name="Picture 3"/>
          <p:cNvPicPr>
            <a:picLocks noChangeAspect="1"/>
          </p:cNvPicPr>
          <p:nvPr/>
        </p:nvPicPr>
        <p:blipFill>
          <a:blip r:embed="rId2"/>
          <a:stretch>
            <a:fillRect/>
          </a:stretch>
        </p:blipFill>
        <p:spPr>
          <a:xfrm>
            <a:off x="10606834" y="651233"/>
            <a:ext cx="314513" cy="379585"/>
          </a:xfrm>
          <a:prstGeom prst="rect">
            <a:avLst/>
          </a:prstGeom>
        </p:spPr>
      </p:pic>
    </p:spTree>
    <p:extLst>
      <p:ext uri="{BB962C8B-B14F-4D97-AF65-F5344CB8AC3E}">
        <p14:creationId xmlns:p14="http://schemas.microsoft.com/office/powerpoint/2010/main" val="2812867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SATextbooks.net is South Africa's only procurement asset management system for university libraries.</a:t>
            </a:r>
          </a:p>
          <a:p>
            <a:pPr marL="0" indent="0">
              <a:buNone/>
            </a:pPr>
            <a:r>
              <a:rPr lang="en-US" dirty="0"/>
              <a:t>Manage your books, periodicals and e-resources by allowing all the necessary parties in the procurement process to partake, e.g. </a:t>
            </a:r>
            <a:r>
              <a:rPr lang="en-US" dirty="0" smtClean="0"/>
              <a:t>academic, </a:t>
            </a:r>
            <a:r>
              <a:rPr lang="en-US" dirty="0"/>
              <a:t>library-, and acquisition staff members. SATextbooks.net allows for seamless EDI and web services with multiple South African and International vendors, optimizing your acquisitions process and freeing up your internal resources.</a:t>
            </a:r>
          </a:p>
          <a:p>
            <a:pPr marL="0" indent="0">
              <a:buNone/>
            </a:pPr>
            <a:r>
              <a:rPr lang="en-US" dirty="0"/>
              <a:t>The powerful backend allows for regular procurement reports significantly enhancing auditing processes.</a:t>
            </a:r>
          </a:p>
          <a:p>
            <a:pPr marL="0" indent="0">
              <a:buNone/>
            </a:pPr>
            <a:r>
              <a:rPr lang="en-US" dirty="0"/>
              <a:t>SATextbooks.net is powered by a 24 million bibliographic database and powerful search engine.</a:t>
            </a:r>
          </a:p>
          <a:p>
            <a:endParaRPr lang="en-US" dirty="0"/>
          </a:p>
        </p:txBody>
      </p:sp>
    </p:spTree>
    <p:extLst>
      <p:ext uri="{BB962C8B-B14F-4D97-AF65-F5344CB8AC3E}">
        <p14:creationId xmlns:p14="http://schemas.microsoft.com/office/powerpoint/2010/main" val="1463012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MAIN FUNCTIONS</a:t>
            </a:r>
            <a:endParaRPr lang="en-US" dirty="0"/>
          </a:p>
        </p:txBody>
      </p:sp>
      <p:pic>
        <p:nvPicPr>
          <p:cNvPr id="4" name="Picture 3"/>
          <p:cNvPicPr>
            <a:picLocks noChangeAspect="1"/>
          </p:cNvPicPr>
          <p:nvPr/>
        </p:nvPicPr>
        <p:blipFill>
          <a:blip r:embed="rId2"/>
          <a:stretch>
            <a:fillRect/>
          </a:stretch>
        </p:blipFill>
        <p:spPr>
          <a:xfrm>
            <a:off x="1803167" y="3437335"/>
            <a:ext cx="8551447" cy="3018157"/>
          </a:xfrm>
          <a:prstGeom prst="rect">
            <a:avLst/>
          </a:prstGeom>
        </p:spPr>
      </p:pic>
      <p:sp>
        <p:nvSpPr>
          <p:cNvPr id="5" name="TextBox 4"/>
          <p:cNvSpPr txBox="1"/>
          <p:nvPr/>
        </p:nvSpPr>
        <p:spPr>
          <a:xfrm>
            <a:off x="1622862" y="3269909"/>
            <a:ext cx="567784" cy="923330"/>
          </a:xfrm>
          <a:prstGeom prst="rect">
            <a:avLst/>
          </a:prstGeom>
          <a:noFill/>
        </p:spPr>
        <p:txBody>
          <a:bodyPr wrap="none" rtlCol="0">
            <a:spAutoFit/>
          </a:bodyPr>
          <a:lstStyle/>
          <a:p>
            <a:r>
              <a:rPr lang="en-US" sz="5400" dirty="0" smtClean="0"/>
              <a:t>1</a:t>
            </a:r>
            <a:endParaRPr lang="en-US" sz="5400" dirty="0"/>
          </a:p>
        </p:txBody>
      </p:sp>
      <p:sp>
        <p:nvSpPr>
          <p:cNvPr id="7" name="TextBox 6"/>
          <p:cNvSpPr txBox="1"/>
          <p:nvPr/>
        </p:nvSpPr>
        <p:spPr>
          <a:xfrm>
            <a:off x="1906754" y="3408408"/>
            <a:ext cx="1636987" cy="646331"/>
          </a:xfrm>
          <a:prstGeom prst="rect">
            <a:avLst/>
          </a:prstGeom>
          <a:noFill/>
        </p:spPr>
        <p:txBody>
          <a:bodyPr wrap="none" rtlCol="0">
            <a:spAutoFit/>
          </a:bodyPr>
          <a:lstStyle/>
          <a:p>
            <a:r>
              <a:rPr lang="en-US" dirty="0" smtClean="0"/>
              <a:t>Procurement</a:t>
            </a:r>
          </a:p>
          <a:p>
            <a:r>
              <a:rPr lang="en-US" dirty="0" smtClean="0"/>
              <a:t>Platform</a:t>
            </a:r>
            <a:endParaRPr lang="en-US" dirty="0"/>
          </a:p>
        </p:txBody>
      </p:sp>
      <p:sp>
        <p:nvSpPr>
          <p:cNvPr id="8" name="TextBox 7"/>
          <p:cNvSpPr txBox="1"/>
          <p:nvPr/>
        </p:nvSpPr>
        <p:spPr>
          <a:xfrm>
            <a:off x="4415988" y="3456623"/>
            <a:ext cx="1361270" cy="923330"/>
          </a:xfrm>
          <a:prstGeom prst="rect">
            <a:avLst/>
          </a:prstGeom>
          <a:noFill/>
        </p:spPr>
        <p:txBody>
          <a:bodyPr wrap="none" rtlCol="0">
            <a:spAutoFit/>
          </a:bodyPr>
          <a:lstStyle/>
          <a:p>
            <a:r>
              <a:rPr lang="en-US" dirty="0" smtClean="0"/>
              <a:t>Prescribed</a:t>
            </a:r>
          </a:p>
          <a:p>
            <a:r>
              <a:rPr lang="en-US" dirty="0" smtClean="0"/>
              <a:t>Textbooks</a:t>
            </a:r>
          </a:p>
          <a:p>
            <a:r>
              <a:rPr lang="en-US" dirty="0" smtClean="0"/>
              <a:t>Database</a:t>
            </a:r>
            <a:endParaRPr lang="en-US" dirty="0"/>
          </a:p>
        </p:txBody>
      </p:sp>
      <p:sp>
        <p:nvSpPr>
          <p:cNvPr id="9" name="TextBox 8"/>
          <p:cNvSpPr txBox="1"/>
          <p:nvPr/>
        </p:nvSpPr>
        <p:spPr>
          <a:xfrm>
            <a:off x="7293520" y="2845690"/>
            <a:ext cx="1744388" cy="646331"/>
          </a:xfrm>
          <a:prstGeom prst="rect">
            <a:avLst/>
          </a:prstGeom>
          <a:noFill/>
        </p:spPr>
        <p:txBody>
          <a:bodyPr wrap="none" rtlCol="0">
            <a:spAutoFit/>
          </a:bodyPr>
          <a:lstStyle/>
          <a:p>
            <a:r>
              <a:rPr lang="en-US" dirty="0" smtClean="0"/>
              <a:t>Copyright</a:t>
            </a:r>
          </a:p>
          <a:p>
            <a:r>
              <a:rPr lang="en-US" dirty="0" smtClean="0"/>
              <a:t>Management</a:t>
            </a:r>
            <a:endParaRPr lang="en-US" dirty="0"/>
          </a:p>
        </p:txBody>
      </p:sp>
      <p:sp>
        <p:nvSpPr>
          <p:cNvPr id="10" name="TextBox 9"/>
          <p:cNvSpPr txBox="1"/>
          <p:nvPr/>
        </p:nvSpPr>
        <p:spPr>
          <a:xfrm>
            <a:off x="9575500" y="3646638"/>
            <a:ext cx="1149674" cy="646331"/>
          </a:xfrm>
          <a:prstGeom prst="rect">
            <a:avLst/>
          </a:prstGeom>
          <a:noFill/>
        </p:spPr>
        <p:txBody>
          <a:bodyPr wrap="none" rtlCol="0">
            <a:spAutoFit/>
          </a:bodyPr>
          <a:lstStyle/>
          <a:p>
            <a:r>
              <a:rPr lang="en-US" dirty="0" smtClean="0"/>
              <a:t>SAPnet’s</a:t>
            </a:r>
          </a:p>
          <a:p>
            <a:r>
              <a:rPr lang="en-US" dirty="0" smtClean="0"/>
              <a:t>SOMS</a:t>
            </a:r>
            <a:endParaRPr lang="en-US" dirty="0"/>
          </a:p>
        </p:txBody>
      </p:sp>
      <p:sp>
        <p:nvSpPr>
          <p:cNvPr id="11" name="TextBox 10"/>
          <p:cNvSpPr txBox="1"/>
          <p:nvPr/>
        </p:nvSpPr>
        <p:spPr>
          <a:xfrm>
            <a:off x="4003307" y="3541558"/>
            <a:ext cx="567784" cy="923330"/>
          </a:xfrm>
          <a:prstGeom prst="rect">
            <a:avLst/>
          </a:prstGeom>
          <a:noFill/>
        </p:spPr>
        <p:txBody>
          <a:bodyPr wrap="none" rtlCol="0">
            <a:spAutoFit/>
          </a:bodyPr>
          <a:lstStyle/>
          <a:p>
            <a:r>
              <a:rPr lang="en-US" sz="5400" dirty="0" smtClean="0"/>
              <a:t>2</a:t>
            </a:r>
            <a:endParaRPr lang="en-US" sz="5400" dirty="0"/>
          </a:p>
        </p:txBody>
      </p:sp>
      <p:sp>
        <p:nvSpPr>
          <p:cNvPr id="12" name="TextBox 11"/>
          <p:cNvSpPr txBox="1"/>
          <p:nvPr/>
        </p:nvSpPr>
        <p:spPr>
          <a:xfrm>
            <a:off x="6907713" y="2669744"/>
            <a:ext cx="567784" cy="923330"/>
          </a:xfrm>
          <a:prstGeom prst="rect">
            <a:avLst/>
          </a:prstGeom>
          <a:noFill/>
        </p:spPr>
        <p:txBody>
          <a:bodyPr wrap="none" rtlCol="0">
            <a:spAutoFit/>
          </a:bodyPr>
          <a:lstStyle/>
          <a:p>
            <a:r>
              <a:rPr lang="en-US" sz="5400" dirty="0" smtClean="0"/>
              <a:t>3</a:t>
            </a:r>
            <a:endParaRPr lang="en-US" sz="5400" dirty="0"/>
          </a:p>
        </p:txBody>
      </p:sp>
      <p:sp>
        <p:nvSpPr>
          <p:cNvPr id="13" name="TextBox 12"/>
          <p:cNvSpPr txBox="1"/>
          <p:nvPr/>
        </p:nvSpPr>
        <p:spPr>
          <a:xfrm>
            <a:off x="9160802" y="3522215"/>
            <a:ext cx="567784" cy="923330"/>
          </a:xfrm>
          <a:prstGeom prst="rect">
            <a:avLst/>
          </a:prstGeom>
          <a:noFill/>
        </p:spPr>
        <p:txBody>
          <a:bodyPr wrap="none" rtlCol="0">
            <a:spAutoFit/>
          </a:bodyPr>
          <a:lstStyle/>
          <a:p>
            <a:r>
              <a:rPr lang="en-US" sz="5400" dirty="0" smtClean="0"/>
              <a:t>4</a:t>
            </a:r>
            <a:endParaRPr lang="en-US" sz="5400" dirty="0"/>
          </a:p>
        </p:txBody>
      </p:sp>
      <p:cxnSp>
        <p:nvCxnSpPr>
          <p:cNvPr id="15" name="Straight Connector 14"/>
          <p:cNvCxnSpPr/>
          <p:nvPr/>
        </p:nvCxnSpPr>
        <p:spPr>
          <a:xfrm>
            <a:off x="7005851" y="3437335"/>
            <a:ext cx="1947080" cy="0"/>
          </a:xfrm>
          <a:prstGeom prst="line">
            <a:avLst/>
          </a:prstGeom>
        </p:spPr>
        <p:style>
          <a:lnRef idx="1">
            <a:schemeClr val="dk1"/>
          </a:lnRef>
          <a:fillRef idx="0">
            <a:schemeClr val="dk1"/>
          </a:fillRef>
          <a:effectRef idx="0">
            <a:schemeClr val="dk1"/>
          </a:effectRef>
          <a:fontRef idx="minor">
            <a:schemeClr val="tx1"/>
          </a:fontRef>
        </p:style>
      </p:cxnSp>
      <p:pic>
        <p:nvPicPr>
          <p:cNvPr id="18" name="Picture 17"/>
          <p:cNvPicPr>
            <a:picLocks noChangeAspect="1"/>
          </p:cNvPicPr>
          <p:nvPr/>
        </p:nvPicPr>
        <p:blipFill>
          <a:blip r:embed="rId3"/>
          <a:stretch>
            <a:fillRect/>
          </a:stretch>
        </p:blipFill>
        <p:spPr>
          <a:xfrm>
            <a:off x="5869564" y="4557930"/>
            <a:ext cx="1897562" cy="1897562"/>
          </a:xfrm>
          <a:prstGeom prst="rect">
            <a:avLst/>
          </a:prstGeom>
        </p:spPr>
      </p:pic>
    </p:spTree>
    <p:extLst>
      <p:ext uri="{BB962C8B-B14F-4D97-AF65-F5344CB8AC3E}">
        <p14:creationId xmlns:p14="http://schemas.microsoft.com/office/powerpoint/2010/main" val="2641562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Procurement Platform</a:t>
            </a:r>
            <a:endParaRPr lang="en-US" dirty="0"/>
          </a:p>
        </p:txBody>
      </p:sp>
      <p:sp>
        <p:nvSpPr>
          <p:cNvPr id="3" name="Content Placeholder 2"/>
          <p:cNvSpPr>
            <a:spLocks noGrp="1"/>
          </p:cNvSpPr>
          <p:nvPr>
            <p:ph idx="1"/>
          </p:nvPr>
        </p:nvSpPr>
        <p:spPr>
          <a:xfrm>
            <a:off x="2424223" y="2603500"/>
            <a:ext cx="7492144" cy="3850463"/>
          </a:xfrm>
        </p:spPr>
        <p:txBody>
          <a:bodyPr>
            <a:noAutofit/>
          </a:bodyPr>
          <a:lstStyle/>
          <a:p>
            <a:pPr marL="0" indent="0">
              <a:buNone/>
            </a:pPr>
            <a:r>
              <a:rPr lang="en-US" sz="1400" b="1" dirty="0"/>
              <a:t>Procurements Platform</a:t>
            </a:r>
            <a:r>
              <a:rPr lang="en-US" sz="1400" dirty="0"/>
              <a:t> for library assets (Books, Periodicals and E-resources)</a:t>
            </a:r>
          </a:p>
          <a:p>
            <a:pPr marL="0" indent="0">
              <a:buNone/>
            </a:pPr>
            <a:r>
              <a:rPr lang="en-US" sz="1400" dirty="0"/>
              <a:t>University Libraries are able to simplify the procurement process by utilizing the SAPnet Global database and choosing items on the platform to order. Orders can be suggested by Librarians , Lecturers and even Students, and goes through a customizable approval process, ending up at the acquisitions phase</a:t>
            </a:r>
            <a:r>
              <a:rPr lang="en-US" sz="1400" dirty="0" smtClean="0"/>
              <a:t>.</a:t>
            </a:r>
          </a:p>
          <a:p>
            <a:pPr marL="0" indent="0">
              <a:buNone/>
            </a:pPr>
            <a:endParaRPr lang="en-US" sz="1400" dirty="0"/>
          </a:p>
          <a:p>
            <a:pPr marL="0" indent="0">
              <a:buNone/>
            </a:pPr>
            <a:r>
              <a:rPr lang="en-US" sz="1400" dirty="0" smtClean="0"/>
              <a:t>Acquisitions </a:t>
            </a:r>
            <a:r>
              <a:rPr lang="en-US" sz="1400" dirty="0"/>
              <a:t>staff members are then able to execute or reject orders. On acceptance of an order, a </a:t>
            </a:r>
            <a:r>
              <a:rPr lang="en-US" sz="1400" dirty="0" smtClean="0"/>
              <a:t>Marc21 </a:t>
            </a:r>
            <a:r>
              <a:rPr lang="en-US" sz="1400" dirty="0"/>
              <a:t>bibliographic and order record is created and ported through to the Library Management System (LMS). At this stage the orders are executed in the LMS and goes through via EDI to the vendor. The vendor approves or rejects the order and EDI order statuses are updated in the LMS as well as the SATExtbooks.net environment enabling all relevant users timely knowledge of the status of its order/s. </a:t>
            </a:r>
            <a:endParaRPr lang="en-US" sz="1400" dirty="0"/>
          </a:p>
        </p:txBody>
      </p:sp>
      <p:pic>
        <p:nvPicPr>
          <p:cNvPr id="4" name="Picture 3"/>
          <p:cNvPicPr>
            <a:picLocks noChangeAspect="1"/>
          </p:cNvPicPr>
          <p:nvPr/>
        </p:nvPicPr>
        <p:blipFill>
          <a:blip r:embed="rId2"/>
          <a:stretch>
            <a:fillRect/>
          </a:stretch>
        </p:blipFill>
        <p:spPr>
          <a:xfrm rot="2155164">
            <a:off x="937956" y="2405974"/>
            <a:ext cx="1327500" cy="1271250"/>
          </a:xfrm>
          <a:prstGeom prst="rect">
            <a:avLst/>
          </a:prstGeom>
        </p:spPr>
      </p:pic>
    </p:spTree>
    <p:extLst>
      <p:ext uri="{BB962C8B-B14F-4D97-AF65-F5344CB8AC3E}">
        <p14:creationId xmlns:p14="http://schemas.microsoft.com/office/powerpoint/2010/main" val="562333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Procurement Platform - Features</a:t>
            </a:r>
            <a:endParaRPr lang="en-US" dirty="0"/>
          </a:p>
        </p:txBody>
      </p:sp>
      <p:sp>
        <p:nvSpPr>
          <p:cNvPr id="3" name="Content Placeholder 2"/>
          <p:cNvSpPr>
            <a:spLocks noGrp="1"/>
          </p:cNvSpPr>
          <p:nvPr>
            <p:ph idx="1"/>
          </p:nvPr>
        </p:nvSpPr>
        <p:spPr>
          <a:xfrm>
            <a:off x="2424223" y="2603500"/>
            <a:ext cx="7492144" cy="3850463"/>
          </a:xfrm>
        </p:spPr>
        <p:txBody>
          <a:bodyPr>
            <a:noAutofit/>
          </a:bodyPr>
          <a:lstStyle/>
          <a:p>
            <a:pPr marL="0" indent="0">
              <a:buNone/>
            </a:pPr>
            <a:r>
              <a:rPr lang="en-US" sz="1400" b="1" dirty="0" smtClean="0"/>
              <a:t>Features</a:t>
            </a:r>
          </a:p>
          <a:p>
            <a:r>
              <a:rPr lang="en-US" sz="1400" dirty="0"/>
              <a:t>Communications platform for library and patrons</a:t>
            </a:r>
          </a:p>
          <a:p>
            <a:r>
              <a:rPr lang="en-US" sz="1400" dirty="0"/>
              <a:t>Online ordering by your patrons- the end of paper ordering by your lecturers/students</a:t>
            </a:r>
          </a:p>
          <a:p>
            <a:r>
              <a:rPr lang="en-US" sz="1400" dirty="0"/>
              <a:t>Ability to source items on the platform from the existing updated catalogue of over 24 million titles</a:t>
            </a:r>
          </a:p>
          <a:p>
            <a:r>
              <a:rPr lang="en-US" sz="1400" dirty="0"/>
              <a:t>Intelligent design acknowledges library inventory and warns users of books ordered that are already in inventory</a:t>
            </a:r>
          </a:p>
          <a:p>
            <a:r>
              <a:rPr lang="en-US" sz="1400" dirty="0"/>
              <a:t>Define user roles and allow for the approval of orders by designated staff members</a:t>
            </a:r>
          </a:p>
          <a:p>
            <a:r>
              <a:rPr lang="en-US" sz="1400" dirty="0"/>
              <a:t>Automated authorization process from request to acquisition</a:t>
            </a:r>
          </a:p>
          <a:p>
            <a:r>
              <a:rPr lang="en-US" sz="1400" dirty="0"/>
              <a:t>Users are able to substitute an order with a different suggested format</a:t>
            </a:r>
          </a:p>
          <a:p>
            <a:r>
              <a:rPr lang="en-US" sz="1400" dirty="0"/>
              <a:t>All users can trace the progress of their </a:t>
            </a:r>
            <a:r>
              <a:rPr lang="en-US" sz="1400" dirty="0" smtClean="0"/>
              <a:t>orders</a:t>
            </a:r>
            <a:endParaRPr lang="en-US" sz="1400" dirty="0"/>
          </a:p>
        </p:txBody>
      </p:sp>
      <p:pic>
        <p:nvPicPr>
          <p:cNvPr id="4" name="Picture 3"/>
          <p:cNvPicPr>
            <a:picLocks noChangeAspect="1"/>
          </p:cNvPicPr>
          <p:nvPr/>
        </p:nvPicPr>
        <p:blipFill>
          <a:blip r:embed="rId2"/>
          <a:stretch>
            <a:fillRect/>
          </a:stretch>
        </p:blipFill>
        <p:spPr>
          <a:xfrm rot="2155164">
            <a:off x="937956" y="2405974"/>
            <a:ext cx="1327500" cy="1271250"/>
          </a:xfrm>
          <a:prstGeom prst="rect">
            <a:avLst/>
          </a:prstGeom>
        </p:spPr>
      </p:pic>
    </p:spTree>
    <p:extLst>
      <p:ext uri="{BB962C8B-B14F-4D97-AF65-F5344CB8AC3E}">
        <p14:creationId xmlns:p14="http://schemas.microsoft.com/office/powerpoint/2010/main" val="3541658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Procurement Platform – Features (2)</a:t>
            </a:r>
            <a:endParaRPr lang="en-US" dirty="0"/>
          </a:p>
        </p:txBody>
      </p:sp>
      <p:sp>
        <p:nvSpPr>
          <p:cNvPr id="3" name="Content Placeholder 2"/>
          <p:cNvSpPr>
            <a:spLocks noGrp="1"/>
          </p:cNvSpPr>
          <p:nvPr>
            <p:ph idx="1"/>
          </p:nvPr>
        </p:nvSpPr>
        <p:spPr>
          <a:xfrm>
            <a:off x="2424223" y="2603500"/>
            <a:ext cx="7492144" cy="3850463"/>
          </a:xfrm>
        </p:spPr>
        <p:txBody>
          <a:bodyPr>
            <a:noAutofit/>
          </a:bodyPr>
          <a:lstStyle/>
          <a:p>
            <a:pPr marL="0" indent="0">
              <a:buNone/>
            </a:pPr>
            <a:r>
              <a:rPr lang="en-US" sz="1400" b="1" dirty="0" smtClean="0"/>
              <a:t>Features ( Continued )</a:t>
            </a:r>
          </a:p>
          <a:p>
            <a:r>
              <a:rPr lang="en-US" sz="1400" dirty="0"/>
              <a:t>View Recommended Retail Prices on all items</a:t>
            </a:r>
          </a:p>
          <a:p>
            <a:r>
              <a:rPr lang="en-US" sz="1400" dirty="0"/>
              <a:t>View millions of items with in-time stock levels and availability </a:t>
            </a:r>
          </a:p>
          <a:p>
            <a:r>
              <a:rPr lang="en-US" sz="1400" dirty="0"/>
              <a:t>View million of titles with discounted prices available from your vendors</a:t>
            </a:r>
          </a:p>
          <a:p>
            <a:r>
              <a:rPr lang="en-US" sz="1400" dirty="0"/>
              <a:t>Create a wish list and receive recommended and forthcoming title information</a:t>
            </a:r>
          </a:p>
          <a:p>
            <a:r>
              <a:rPr lang="en-US" sz="1400" dirty="0"/>
              <a:t>Powerful search engine	</a:t>
            </a:r>
          </a:p>
          <a:p>
            <a:r>
              <a:rPr lang="en-US" sz="1400" dirty="0"/>
              <a:t>Connect departments with fund codes</a:t>
            </a:r>
          </a:p>
          <a:p>
            <a:r>
              <a:rPr lang="en-US" sz="1400" dirty="0"/>
              <a:t>View fund allocation for each department/faculty before executing order</a:t>
            </a:r>
          </a:p>
          <a:p>
            <a:r>
              <a:rPr lang="en-US" sz="1400" dirty="0"/>
              <a:t>View fund statistics via fund dashboard</a:t>
            </a:r>
          </a:p>
          <a:p>
            <a:r>
              <a:rPr lang="en-US" sz="1400" dirty="0"/>
              <a:t>Reporting on all aspects of the procurement process- very useful in any auditing process</a:t>
            </a:r>
          </a:p>
          <a:p>
            <a:r>
              <a:rPr lang="en-US" sz="1400" dirty="0"/>
              <a:t>Easily Integrates with Library Management Software</a:t>
            </a:r>
          </a:p>
        </p:txBody>
      </p:sp>
      <p:pic>
        <p:nvPicPr>
          <p:cNvPr id="4" name="Picture 3"/>
          <p:cNvPicPr>
            <a:picLocks noChangeAspect="1"/>
          </p:cNvPicPr>
          <p:nvPr/>
        </p:nvPicPr>
        <p:blipFill>
          <a:blip r:embed="rId2"/>
          <a:stretch>
            <a:fillRect/>
          </a:stretch>
        </p:blipFill>
        <p:spPr>
          <a:xfrm rot="2155164">
            <a:off x="937956" y="2405974"/>
            <a:ext cx="1327500" cy="1271250"/>
          </a:xfrm>
          <a:prstGeom prst="rect">
            <a:avLst/>
          </a:prstGeom>
        </p:spPr>
      </p:pic>
    </p:spTree>
    <p:extLst>
      <p:ext uri="{BB962C8B-B14F-4D97-AF65-F5344CB8AC3E}">
        <p14:creationId xmlns:p14="http://schemas.microsoft.com/office/powerpoint/2010/main" val="1193154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Prescribed Textbook Database</a:t>
            </a:r>
            <a:endParaRPr lang="en-US" dirty="0"/>
          </a:p>
        </p:txBody>
      </p:sp>
      <p:sp>
        <p:nvSpPr>
          <p:cNvPr id="3" name="Content Placeholder 2"/>
          <p:cNvSpPr>
            <a:spLocks noGrp="1"/>
          </p:cNvSpPr>
          <p:nvPr>
            <p:ph idx="1"/>
          </p:nvPr>
        </p:nvSpPr>
        <p:spPr>
          <a:xfrm>
            <a:off x="2424223" y="2603500"/>
            <a:ext cx="7492144" cy="3850463"/>
          </a:xfrm>
        </p:spPr>
        <p:txBody>
          <a:bodyPr>
            <a:noAutofit/>
          </a:bodyPr>
          <a:lstStyle/>
          <a:p>
            <a:pPr marL="0" indent="0">
              <a:buNone/>
            </a:pPr>
            <a:r>
              <a:rPr lang="en-US" sz="1400" dirty="0" smtClean="0"/>
              <a:t>SATextbooks.net </a:t>
            </a:r>
            <a:r>
              <a:rPr lang="en-US" sz="1400" dirty="0"/>
              <a:t>allows a university’s faculties and departments to create accurate prescribed textbook lists per module/subject/department and faculty. Lecturers are giving access to enter the prescribed textbooks, and indicate for which modules subject, year it is prescribed. Lecturers/Department heads or designated users are allowed to indicate the expected amount of students and the amount of textbooks that are needed. These lists are of much value for both the publishers and the retailers as it ensures availability and timely delivery of prescribed resources.</a:t>
            </a:r>
          </a:p>
          <a:p>
            <a:pPr marL="0" indent="0">
              <a:buNone/>
            </a:pPr>
            <a:r>
              <a:rPr lang="en-US" sz="1400" dirty="0"/>
              <a:t>Students are able to login externally to view months beforehand the prescribed materials for his/her next semester/year.</a:t>
            </a:r>
          </a:p>
        </p:txBody>
      </p:sp>
      <p:pic>
        <p:nvPicPr>
          <p:cNvPr id="6" name="Picture 5"/>
          <p:cNvPicPr>
            <a:picLocks noChangeAspect="1"/>
          </p:cNvPicPr>
          <p:nvPr/>
        </p:nvPicPr>
        <p:blipFill>
          <a:blip r:embed="rId2"/>
          <a:stretch>
            <a:fillRect/>
          </a:stretch>
        </p:blipFill>
        <p:spPr>
          <a:xfrm rot="735561">
            <a:off x="1017502" y="2474386"/>
            <a:ext cx="1118271" cy="1130042"/>
          </a:xfrm>
          <a:prstGeom prst="rect">
            <a:avLst/>
          </a:prstGeom>
        </p:spPr>
      </p:pic>
    </p:spTree>
    <p:extLst>
      <p:ext uri="{BB962C8B-B14F-4D97-AF65-F5344CB8AC3E}">
        <p14:creationId xmlns:p14="http://schemas.microsoft.com/office/powerpoint/2010/main" val="1733479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 Copyright Management</a:t>
            </a:r>
            <a:endParaRPr lang="en-US" dirty="0"/>
          </a:p>
        </p:txBody>
      </p:sp>
      <p:sp>
        <p:nvSpPr>
          <p:cNvPr id="3" name="Content Placeholder 2"/>
          <p:cNvSpPr>
            <a:spLocks noGrp="1"/>
          </p:cNvSpPr>
          <p:nvPr>
            <p:ph idx="1"/>
          </p:nvPr>
        </p:nvSpPr>
        <p:spPr>
          <a:xfrm>
            <a:off x="2424223" y="2603500"/>
            <a:ext cx="7492144" cy="3850463"/>
          </a:xfrm>
        </p:spPr>
        <p:txBody>
          <a:bodyPr>
            <a:noAutofit/>
          </a:bodyPr>
          <a:lstStyle/>
          <a:p>
            <a:pPr marL="0" indent="0">
              <a:buNone/>
            </a:pPr>
            <a:r>
              <a:rPr lang="en-US" sz="1400" dirty="0"/>
              <a:t>SATextbooks.net simplifies the paper trail of getting approval for copyrighted materials from DALRO or the publisher itself. </a:t>
            </a:r>
            <a:endParaRPr lang="en-US" sz="1400" dirty="0" smtClean="0"/>
          </a:p>
          <a:p>
            <a:pPr marL="0" indent="0">
              <a:buNone/>
            </a:pPr>
            <a:r>
              <a:rPr lang="en-US" sz="1400" dirty="0" smtClean="0"/>
              <a:t>Within </a:t>
            </a:r>
            <a:r>
              <a:rPr lang="en-US" sz="1400" dirty="0"/>
              <a:t>one shared platform copyright officers are able to administer and manage their patrons required materials through to DALRO seamlessly. The applications are also connected to specific fund codes and fund levels and availability can be viewed.</a:t>
            </a:r>
          </a:p>
        </p:txBody>
      </p:sp>
      <p:pic>
        <p:nvPicPr>
          <p:cNvPr id="4" name="Picture 3"/>
          <p:cNvPicPr>
            <a:picLocks noChangeAspect="1"/>
          </p:cNvPicPr>
          <p:nvPr/>
        </p:nvPicPr>
        <p:blipFill>
          <a:blip r:embed="rId2"/>
          <a:stretch>
            <a:fillRect/>
          </a:stretch>
        </p:blipFill>
        <p:spPr>
          <a:xfrm rot="19493204">
            <a:off x="957887" y="2477807"/>
            <a:ext cx="1237500" cy="1237500"/>
          </a:xfrm>
          <a:prstGeom prst="rect">
            <a:avLst/>
          </a:prstGeom>
        </p:spPr>
      </p:pic>
    </p:spTree>
    <p:extLst>
      <p:ext uri="{BB962C8B-B14F-4D97-AF65-F5344CB8AC3E}">
        <p14:creationId xmlns:p14="http://schemas.microsoft.com/office/powerpoint/2010/main" val="3154081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SAPnet’s SOMS</a:t>
            </a:r>
            <a:endParaRPr lang="en-US" dirty="0"/>
          </a:p>
        </p:txBody>
      </p:sp>
      <p:sp>
        <p:nvSpPr>
          <p:cNvPr id="3" name="Content Placeholder 2"/>
          <p:cNvSpPr>
            <a:spLocks noGrp="1"/>
          </p:cNvSpPr>
          <p:nvPr>
            <p:ph idx="1"/>
          </p:nvPr>
        </p:nvSpPr>
        <p:spPr>
          <a:xfrm>
            <a:off x="2424223" y="2603500"/>
            <a:ext cx="7492144" cy="3850463"/>
          </a:xfrm>
        </p:spPr>
        <p:txBody>
          <a:bodyPr>
            <a:noAutofit/>
          </a:bodyPr>
          <a:lstStyle/>
          <a:p>
            <a:pPr marL="0" indent="0">
              <a:buNone/>
            </a:pPr>
            <a:r>
              <a:rPr lang="en-US" sz="1400" dirty="0"/>
              <a:t>SAPnet’s SOMS plugin allows vendors to connect to the Universities via EDI (electronic data interchange). The SOMS platform gives the vendor the ability to manage its stock inside the platform and directly reflect its catalogue’s stock level and pricing in the SATextbooks.net platform. </a:t>
            </a:r>
            <a:endParaRPr lang="en-US" sz="1400" dirty="0" smtClean="0"/>
          </a:p>
          <a:p>
            <a:pPr marL="0" indent="0">
              <a:buNone/>
            </a:pPr>
            <a:r>
              <a:rPr lang="en-US" sz="1400" dirty="0" smtClean="0"/>
              <a:t>Universities </a:t>
            </a:r>
            <a:r>
              <a:rPr lang="en-US" sz="1400" dirty="0"/>
              <a:t>are able to choose between vendors according to pricing and availability of items.</a:t>
            </a:r>
          </a:p>
        </p:txBody>
      </p:sp>
      <p:pic>
        <p:nvPicPr>
          <p:cNvPr id="5" name="Picture 4"/>
          <p:cNvPicPr>
            <a:picLocks noChangeAspect="1"/>
          </p:cNvPicPr>
          <p:nvPr/>
        </p:nvPicPr>
        <p:blipFill>
          <a:blip r:embed="rId2"/>
          <a:stretch>
            <a:fillRect/>
          </a:stretch>
        </p:blipFill>
        <p:spPr>
          <a:xfrm rot="1205074">
            <a:off x="1031129" y="2565302"/>
            <a:ext cx="1158750" cy="1147500"/>
          </a:xfrm>
          <a:prstGeom prst="rect">
            <a:avLst/>
          </a:prstGeom>
        </p:spPr>
      </p:pic>
    </p:spTree>
    <p:extLst>
      <p:ext uri="{BB962C8B-B14F-4D97-AF65-F5344CB8AC3E}">
        <p14:creationId xmlns:p14="http://schemas.microsoft.com/office/powerpoint/2010/main" val="40342163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45</TotalTime>
  <Words>669</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 Boardroom</vt:lpstr>
      <vt:lpstr>SATEXTBOOKS.NET</vt:lpstr>
      <vt:lpstr>ABOUT</vt:lpstr>
      <vt:lpstr>4 MAIN FUNCTIONS</vt:lpstr>
      <vt:lpstr>1. Procurement Platform</vt:lpstr>
      <vt:lpstr>1. Procurement Platform - Features</vt:lpstr>
      <vt:lpstr>1. Procurement Platform – Features (2)</vt:lpstr>
      <vt:lpstr>2. Prescribed Textbook Database</vt:lpstr>
      <vt:lpstr>3. Copyright Management</vt:lpstr>
      <vt:lpstr>4. SAPnet’s SOMS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SATEXTBOOKS.NET</dc:title>
  <dc:creator>Martin Smit</dc:creator>
  <cp:lastModifiedBy>Martin Smit</cp:lastModifiedBy>
  <cp:revision>5</cp:revision>
  <dcterms:created xsi:type="dcterms:W3CDTF">2014-05-27T10:56:20Z</dcterms:created>
  <dcterms:modified xsi:type="dcterms:W3CDTF">2014-05-27T11:41:24Z</dcterms:modified>
</cp:coreProperties>
</file>